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9" r:id="rId8"/>
    <p:sldId id="262" r:id="rId9"/>
    <p:sldId id="263" r:id="rId10"/>
    <p:sldId id="266" r:id="rId11"/>
    <p:sldId id="267" r:id="rId12"/>
    <p:sldId id="264" r:id="rId13"/>
    <p:sldId id="268" r:id="rId14"/>
    <p:sldId id="265" r:id="rId15"/>
  </p:sldIdLst>
  <p:sldSz cx="9144000" cy="6858000" type="screen4x3"/>
  <p:notesSz cx="6858000" cy="91440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74" autoAdjust="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orisnik\Desktop\tabele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orisnik\Desktop\tabel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orisnik\Desktop\tabel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style val="26"/>
  <c:chart>
    <c:title>
      <c:tx>
        <c:rich>
          <a:bodyPr/>
          <a:lstStyle/>
          <a:p>
            <a:pPr>
              <a:defRPr sz="3200"/>
            </a:pPr>
            <a:r>
              <a:rPr lang="hr-HR" sz="3200" dirty="0"/>
              <a:t>Istrošenost proteza</a:t>
            </a:r>
          </a:p>
        </c:rich>
      </c:tx>
      <c:layout>
        <c:manualLayout>
          <c:xMode val="edge"/>
          <c:yMode val="edge"/>
          <c:x val="0.16546234605289728"/>
          <c:y val="1.6572487262621585E-2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Sheet1!$F$1</c:f>
              <c:strCache>
                <c:ptCount val="1"/>
                <c:pt idx="0">
                  <c:v>Broj pacijenata</c:v>
                </c:pt>
              </c:strCache>
            </c:strRef>
          </c:tx>
          <c:cat>
            <c:strRef>
              <c:f>Sheet1!$E$2:$E$6</c:f>
              <c:strCache>
                <c:ptCount val="5"/>
                <c:pt idx="0">
                  <c:v>Stepen 1</c:v>
                </c:pt>
                <c:pt idx="1">
                  <c:v>Stepen 2</c:v>
                </c:pt>
                <c:pt idx="2">
                  <c:v>Stepen 3</c:v>
                </c:pt>
                <c:pt idx="3">
                  <c:v>Stepen 4</c:v>
                </c:pt>
                <c:pt idx="4">
                  <c:v>Stepen 5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  <c:pt idx="0">
                  <c:v>9</c:v>
                </c:pt>
                <c:pt idx="1">
                  <c:v>11</c:v>
                </c:pt>
                <c:pt idx="2">
                  <c:v>7</c:v>
                </c:pt>
                <c:pt idx="3">
                  <c:v>2</c:v>
                </c:pt>
                <c:pt idx="4">
                  <c:v>1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72500533587147764"/>
          <c:y val="0.34043615871545474"/>
          <c:w val="0.26583715497101323"/>
          <c:h val="0.62036475220009268"/>
        </c:manualLayout>
      </c:layout>
      <c:txPr>
        <a:bodyPr/>
        <a:lstStyle/>
        <a:p>
          <a:pPr>
            <a:defRPr sz="2800"/>
          </a:pPr>
          <a:endParaRPr lang="sr-Latn-CS"/>
        </a:p>
      </c:txPr>
    </c:legend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style val="26"/>
  <c:chart>
    <c:title>
      <c:tx>
        <c:rich>
          <a:bodyPr/>
          <a:lstStyle/>
          <a:p>
            <a:pPr>
              <a:defRPr sz="3200"/>
            </a:pPr>
            <a:r>
              <a:rPr lang="hr-HR" sz="3200" dirty="0"/>
              <a:t>Starost proteza</a:t>
            </a:r>
          </a:p>
        </c:rich>
      </c:tx>
      <c:layout>
        <c:manualLayout>
          <c:xMode val="edge"/>
          <c:yMode val="edge"/>
          <c:x val="0.1242100010936133"/>
          <c:y val="0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Sheet1!$K$1</c:f>
              <c:strCache>
                <c:ptCount val="1"/>
                <c:pt idx="0">
                  <c:v>Broj pacijenata</c:v>
                </c:pt>
              </c:strCache>
            </c:strRef>
          </c:tx>
          <c:cat>
            <c:strRef>
              <c:f>Sheet1!$I$2:$J$4</c:f>
              <c:strCache>
                <c:ptCount val="3"/>
                <c:pt idx="0">
                  <c:v>Manja od 5 godina</c:v>
                </c:pt>
                <c:pt idx="1">
                  <c:v> 5-10 godina</c:v>
                </c:pt>
                <c:pt idx="2">
                  <c:v>Veća od 10 godina</c:v>
                </c:pt>
              </c:strCache>
            </c:strRef>
          </c:cat>
          <c:val>
            <c:numRef>
              <c:f>Sheet1!$K$2:$K$4</c:f>
              <c:numCache>
                <c:formatCode>General</c:formatCode>
                <c:ptCount val="3"/>
                <c:pt idx="0">
                  <c:v>10</c:v>
                </c:pt>
                <c:pt idx="1">
                  <c:v>12</c:v>
                </c:pt>
                <c:pt idx="2">
                  <c:v>8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sz="2800"/>
          </a:pPr>
          <a:endParaRPr lang="sr-Latn-CS"/>
        </a:p>
      </c:txPr>
    </c:legend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chart>
    <c:title>
      <c:tx>
        <c:rich>
          <a:bodyPr/>
          <a:lstStyle/>
          <a:p>
            <a:pPr algn="ctr" rtl="0">
              <a:defRPr/>
            </a:pPr>
            <a:r>
              <a:rPr lang="hr-HR"/>
              <a:t>Navike skidanja proteza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283443777448611"/>
          <c:y val="0.19465899148970014"/>
          <c:w val="0.85185364205711922"/>
          <c:h val="0.5632683130517776"/>
        </c:manualLayout>
      </c:layout>
      <c:barChart>
        <c:barDir val="col"/>
        <c:grouping val="clustered"/>
        <c:ser>
          <c:idx val="0"/>
          <c:order val="0"/>
          <c:tx>
            <c:strRef>
              <c:f>Sheet1!$I$9</c:f>
              <c:strCache>
                <c:ptCount val="1"/>
                <c:pt idx="0">
                  <c:v>Broj pacijenata</c:v>
                </c:pt>
              </c:strCache>
            </c:strRef>
          </c:tx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0000"/>
              </a:solidFill>
            </c:spPr>
          </c:dPt>
          <c:cat>
            <c:strRef>
              <c:f>Sheet1!$F$10:$H$11</c:f>
              <c:strCache>
                <c:ptCount val="2"/>
                <c:pt idx="0">
                  <c:v>skidaju proteze tokom noći</c:v>
                </c:pt>
                <c:pt idx="1">
                  <c:v>ne skidaju proteze tokom noći</c:v>
                </c:pt>
              </c:strCache>
            </c:strRef>
          </c:cat>
          <c:val>
            <c:numRef>
              <c:f>Sheet1!$I$10:$I$11</c:f>
              <c:numCache>
                <c:formatCode>General</c:formatCode>
                <c:ptCount val="2"/>
                <c:pt idx="0">
                  <c:v>12</c:v>
                </c:pt>
                <c:pt idx="1">
                  <c:v>18</c:v>
                </c:pt>
              </c:numCache>
            </c:numRef>
          </c:val>
        </c:ser>
        <c:gapWidth val="360"/>
        <c:overlap val="-70"/>
        <c:axId val="129523072"/>
        <c:axId val="156107136"/>
      </c:barChart>
      <c:catAx>
        <c:axId val="129523072"/>
        <c:scaling>
          <c:orientation val="minMax"/>
        </c:scaling>
        <c:axPos val="b"/>
        <c:tickLblPos val="nextTo"/>
        <c:txPr>
          <a:bodyPr/>
          <a:lstStyle/>
          <a:p>
            <a:pPr>
              <a:defRPr sz="2800"/>
            </a:pPr>
            <a:endParaRPr lang="sr-Latn-CS"/>
          </a:p>
        </c:txPr>
        <c:crossAx val="156107136"/>
        <c:crosses val="autoZero"/>
        <c:auto val="1"/>
        <c:lblAlgn val="ctr"/>
        <c:lblOffset val="100"/>
      </c:catAx>
      <c:valAx>
        <c:axId val="15610713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2400"/>
            </a:pPr>
            <a:endParaRPr lang="sr-Latn-CS"/>
          </a:p>
        </c:txPr>
        <c:crossAx val="129523072"/>
        <c:crosses val="autoZero"/>
        <c:crossBetween val="between"/>
      </c:valAx>
      <c:spPr>
        <a:noFill/>
        <a:ln w="25400">
          <a:noFill/>
        </a:ln>
      </c:spPr>
    </c:plotArea>
    <c:plotVisOnly val="1"/>
  </c:chart>
  <c:txPr>
    <a:bodyPr/>
    <a:lstStyle/>
    <a:p>
      <a:pPr algn="ctr" rtl="0">
        <a:defRPr lang="hr-HR" sz="3200" b="1" i="0" u="none" strike="noStrike" kern="1200" baseline="0">
          <a:solidFill>
            <a:prstClr val="black"/>
          </a:solidFill>
          <a:latin typeface="+mn-lt"/>
          <a:ea typeface="+mn-ea"/>
          <a:cs typeface="+mn-cs"/>
        </a:defRPr>
      </a:pPr>
      <a:endParaRPr lang="sr-Latn-C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3645E1C-9574-48C8-A054-ED99B93FA885}" type="datetimeFigureOut">
              <a:rPr lang="sr-Latn-CS" smtClean="0"/>
              <a:t>23.3.2024.</a:t>
            </a:fld>
            <a:endParaRPr lang="hr-H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hr-H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4E742024-AE39-426F-8269-B6A1DA636C0E}" type="slidenum">
              <a:rPr lang="hr-HR" smtClean="0"/>
              <a:t>‹#›</a:t>
            </a:fld>
            <a:endParaRPr lang="hr-HR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1C-9574-48C8-A054-ED99B93FA885}" type="datetimeFigureOut">
              <a:rPr lang="sr-Latn-CS" smtClean="0"/>
              <a:t>23.3.2024.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42024-AE39-426F-8269-B6A1DA636C0E}" type="slidenum">
              <a:rPr lang="hr-HR" smtClean="0"/>
              <a:t>‹#›</a:t>
            </a:fld>
            <a:endParaRPr lang="hr-H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93645E1C-9574-48C8-A054-ED99B93FA885}" type="datetimeFigureOut">
              <a:rPr lang="sr-Latn-CS" smtClean="0"/>
              <a:t>23.3.2024.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4E742024-AE39-426F-8269-B6A1DA636C0E}" type="slidenum">
              <a:rPr lang="hr-HR" smtClean="0"/>
              <a:t>‹#›</a:t>
            </a:fld>
            <a:endParaRPr lang="hr-HR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1C-9574-48C8-A054-ED99B93FA885}" type="datetimeFigureOut">
              <a:rPr lang="sr-Latn-CS" smtClean="0"/>
              <a:t>23.3.2024.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42024-AE39-426F-8269-B6A1DA636C0E}" type="slidenum">
              <a:rPr lang="hr-HR" smtClean="0"/>
              <a:t>‹#›</a:t>
            </a:fld>
            <a:endParaRPr lang="hr-H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1C-9574-48C8-A054-ED99B93FA885}" type="datetimeFigureOut">
              <a:rPr lang="sr-Latn-CS" smtClean="0"/>
              <a:t>23.3.2024.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42024-AE39-426F-8269-B6A1DA636C0E}" type="slidenum">
              <a:rPr lang="hr-HR" smtClean="0"/>
              <a:t>‹#›</a:t>
            </a:fld>
            <a:endParaRPr lang="hr-H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1C-9574-48C8-A054-ED99B93FA885}" type="datetimeFigureOut">
              <a:rPr lang="sr-Latn-CS" smtClean="0"/>
              <a:t>23.3.2024.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42024-AE39-426F-8269-B6A1DA636C0E}" type="slidenum">
              <a:rPr lang="hr-HR" smtClean="0"/>
              <a:t>‹#›</a:t>
            </a:fld>
            <a:endParaRPr lang="hr-HR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1C-9574-48C8-A054-ED99B93FA885}" type="datetimeFigureOut">
              <a:rPr lang="sr-Latn-CS" smtClean="0"/>
              <a:t>23.3.2024.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42024-AE39-426F-8269-B6A1DA636C0E}" type="slidenum">
              <a:rPr lang="hr-HR" smtClean="0"/>
              <a:t>‹#›</a:t>
            </a:fld>
            <a:endParaRPr lang="hr-HR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1C-9574-48C8-A054-ED99B93FA885}" type="datetimeFigureOut">
              <a:rPr lang="sr-Latn-CS" smtClean="0"/>
              <a:t>23.3.2024.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42024-AE39-426F-8269-B6A1DA636C0E}" type="slidenum">
              <a:rPr lang="hr-HR" smtClean="0"/>
              <a:t>‹#›</a:t>
            </a:fld>
            <a:endParaRPr lang="hr-HR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1C-9574-48C8-A054-ED99B93FA885}" type="datetimeFigureOut">
              <a:rPr lang="sr-Latn-CS" smtClean="0"/>
              <a:t>23.3.2024.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42024-AE39-426F-8269-B6A1DA636C0E}" type="slidenum">
              <a:rPr lang="hr-HR" smtClean="0"/>
              <a:t>‹#›</a:t>
            </a:fld>
            <a:endParaRPr lang="hr-HR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1C-9574-48C8-A054-ED99B93FA885}" type="datetimeFigureOut">
              <a:rPr lang="sr-Latn-CS" smtClean="0"/>
              <a:t>23.3.2024.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42024-AE39-426F-8269-B6A1DA636C0E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1C-9574-48C8-A054-ED99B93FA885}" type="datetimeFigureOut">
              <a:rPr lang="sr-Latn-CS" smtClean="0"/>
              <a:t>23.3.2024.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42024-AE39-426F-8269-B6A1DA636C0E}" type="slidenum">
              <a:rPr lang="hr-HR" smtClean="0"/>
              <a:t>‹#›</a:t>
            </a:fld>
            <a:endParaRPr lang="hr-H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3645E1C-9574-48C8-A054-ED99B93FA885}" type="datetimeFigureOut">
              <a:rPr lang="sr-Latn-CS" smtClean="0"/>
              <a:t>23.3.2024.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hr-H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E742024-AE39-426F-8269-B6A1DA636C0E}" type="slidenum">
              <a:rPr lang="hr-HR" smtClean="0"/>
              <a:t>‹#›</a:t>
            </a:fld>
            <a:endParaRPr lang="hr-HR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azra.pirovic@student.med.unibl.or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0"/>
            <a:ext cx="7543800" cy="3886200"/>
          </a:xfrm>
        </p:spPr>
        <p:txBody>
          <a:bodyPr>
            <a:normAutofit fontScale="90000"/>
          </a:bodyPr>
          <a:lstStyle/>
          <a:p>
            <a:pPr algn="ctr"/>
            <a:r>
              <a:rPr lang="hr-HR" i="1" dirty="0" smtClean="0"/>
              <a:t/>
            </a:r>
            <a:br>
              <a:rPr lang="hr-HR" i="1" dirty="0" smtClean="0"/>
            </a:br>
            <a:r>
              <a:rPr lang="hr-HR" i="1" dirty="0"/>
              <a:t/>
            </a:r>
            <a:br>
              <a:rPr lang="hr-HR" i="1" dirty="0"/>
            </a:br>
            <a:r>
              <a:rPr lang="hr-HR" sz="2700" i="1" dirty="0" smtClean="0"/>
              <a:t>Medicinski </a:t>
            </a:r>
            <a:r>
              <a:rPr lang="hr-HR" sz="2700" i="1" dirty="0"/>
              <a:t>fakultet Univerziteta u Banjoj Luci</a:t>
            </a:r>
            <a:r>
              <a:rPr lang="hr-HR" dirty="0"/>
              <a:t/>
            </a:r>
            <a:br>
              <a:rPr lang="hr-HR" dirty="0"/>
            </a:br>
            <a:r>
              <a:rPr lang="hr-HR" b="1" i="1" dirty="0"/>
              <a:t> </a:t>
            </a:r>
            <a:r>
              <a:rPr lang="hr-HR" dirty="0"/>
              <a:t/>
            </a:r>
            <a:br>
              <a:rPr lang="hr-HR" dirty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i="1" dirty="0"/>
              <a:t> </a:t>
            </a:r>
            <a:r>
              <a:rPr lang="hr-HR" dirty="0"/>
              <a:t/>
            </a:r>
            <a:br>
              <a:rPr lang="hr-HR" dirty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b="1" dirty="0" smtClean="0"/>
              <a:t>ČISTOĆA </a:t>
            </a:r>
            <a:r>
              <a:rPr lang="hr-HR" b="1" dirty="0"/>
              <a:t>I ISTROŠENOST MOBILNIH ZUBNIH PROTEZA</a:t>
            </a:r>
            <a:br>
              <a:rPr lang="hr-HR" b="1" dirty="0"/>
            </a:br>
            <a:endParaRPr lang="hr-H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4953000"/>
            <a:ext cx="7086600" cy="1143000"/>
          </a:xfrm>
        </p:spPr>
        <p:txBody>
          <a:bodyPr>
            <a:normAutofit/>
          </a:bodyPr>
          <a:lstStyle/>
          <a:p>
            <a:pPr algn="r"/>
            <a:r>
              <a:rPr lang="hr-HR" sz="2400" i="1" dirty="0" smtClean="0"/>
              <a:t>Azra Pirović</a:t>
            </a:r>
            <a:endParaRPr lang="hr-HR" sz="2400" dirty="0" smtClean="0"/>
          </a:p>
          <a:p>
            <a:pPr algn="r"/>
            <a:r>
              <a:rPr lang="hr-HR" i="1" u="sng" dirty="0" smtClean="0">
                <a:hlinkClick r:id="rId2"/>
              </a:rPr>
              <a:t>azra.pirovic@student.med.unibl.org</a:t>
            </a:r>
            <a:endParaRPr lang="hr-HR" dirty="0"/>
          </a:p>
          <a:p>
            <a:pPr algn="r"/>
            <a:endParaRPr lang="hr-HR" sz="2400" dirty="0"/>
          </a:p>
        </p:txBody>
      </p:sp>
      <p:pic>
        <p:nvPicPr>
          <p:cNvPr id="4" name="Picture 3" descr="C:\Users\Korisnik\Desktop\preuzmi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1447800"/>
            <a:ext cx="990600" cy="918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UVOD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638800"/>
          </a:xfrm>
        </p:spPr>
        <p:txBody>
          <a:bodyPr>
            <a:noAutofit/>
          </a:bodyPr>
          <a:lstStyle/>
          <a:p>
            <a:r>
              <a:rPr lang="hr-HR" sz="3200" dirty="0" smtClean="0"/>
              <a:t>Mobilne proteze </a:t>
            </a:r>
            <a:r>
              <a:rPr lang="hr-HR" sz="3200" dirty="0" smtClean="0"/>
              <a:t>nadoknađuju izgubljene zube i okolna </a:t>
            </a:r>
            <a:r>
              <a:rPr lang="hr-HR" sz="3200" dirty="0" smtClean="0"/>
              <a:t>tkiva </a:t>
            </a:r>
            <a:r>
              <a:rPr lang="hr-HR" sz="3200" dirty="0" smtClean="0"/>
              <a:t>bezubih </a:t>
            </a:r>
            <a:r>
              <a:rPr lang="hr-HR" sz="3200" dirty="0" smtClean="0"/>
              <a:t>i parcijalno bezubih </a:t>
            </a:r>
            <a:r>
              <a:rPr lang="hr-HR" sz="3200" dirty="0" smtClean="0"/>
              <a:t>pacijenata</a:t>
            </a:r>
          </a:p>
          <a:p>
            <a:endParaRPr lang="hr-HR" sz="3200" dirty="0" smtClean="0"/>
          </a:p>
          <a:p>
            <a:r>
              <a:rPr lang="hr-HR" sz="3200" dirty="0" smtClean="0"/>
              <a:t>Vremenom </a:t>
            </a:r>
            <a:r>
              <a:rPr lang="hr-HR" sz="3200" dirty="0" smtClean="0"/>
              <a:t>dolazi do trošenja materijala, apsorpcije pigmenata, nastanka </a:t>
            </a:r>
            <a:r>
              <a:rPr lang="hr-HR" sz="3200" dirty="0" smtClean="0"/>
              <a:t>mehaničkih oštećenja itd.</a:t>
            </a:r>
          </a:p>
          <a:p>
            <a:endParaRPr lang="hr-HR" sz="3200" dirty="0" smtClean="0"/>
          </a:p>
          <a:p>
            <a:r>
              <a:rPr lang="hr-HR" sz="3200" dirty="0" smtClean="0"/>
              <a:t>Stoga je važno </a:t>
            </a:r>
            <a:r>
              <a:rPr lang="hr-HR" sz="3200" dirty="0" smtClean="0"/>
              <a:t>redovno održavanje i praćenje njihovog </a:t>
            </a:r>
            <a:r>
              <a:rPr lang="hr-HR" sz="3200" dirty="0" smtClean="0"/>
              <a:t>stanja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ČISTOĆA MOBILNIH PROTEZA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219200"/>
            <a:ext cx="7848600" cy="5410200"/>
          </a:xfrm>
        </p:spPr>
        <p:txBody>
          <a:bodyPr>
            <a:normAutofit/>
          </a:bodyPr>
          <a:lstStyle/>
          <a:p>
            <a:r>
              <a:rPr lang="hr-HR" sz="3200" dirty="0" smtClean="0"/>
              <a:t>Nečišćenje proteza dovodi do nakupljanja mikoorganizama, plaka i </a:t>
            </a:r>
            <a:r>
              <a:rPr lang="hr-HR" sz="3200" dirty="0" smtClean="0"/>
              <a:t>naslaga</a:t>
            </a:r>
          </a:p>
          <a:p>
            <a:r>
              <a:rPr lang="hr-HR" sz="3200" dirty="0" smtClean="0"/>
              <a:t>Mogu nastati različite promjene na sluznici:</a:t>
            </a:r>
          </a:p>
          <a:p>
            <a:pPr lvl="1">
              <a:buFont typeface="Wingdings" pitchFamily="2" charset="2"/>
              <a:buChar char="v"/>
            </a:pPr>
            <a:r>
              <a:rPr lang="hr-HR" sz="3200" dirty="0" smtClean="0"/>
              <a:t>kandidijaza </a:t>
            </a:r>
            <a:r>
              <a:rPr lang="hr-HR" sz="3200" dirty="0" smtClean="0"/>
              <a:t>– protetski stomatitis, </a:t>
            </a:r>
            <a:endParaRPr lang="hr-HR" sz="3200" dirty="0" smtClean="0"/>
          </a:p>
          <a:p>
            <a:pPr lvl="1">
              <a:buFont typeface="Wingdings" pitchFamily="2" charset="2"/>
              <a:buChar char="v"/>
            </a:pPr>
            <a:r>
              <a:rPr lang="hr-HR" sz="3200" dirty="0" smtClean="0"/>
              <a:t>kariozne destrukcije </a:t>
            </a:r>
            <a:r>
              <a:rPr lang="hr-HR" sz="3200" dirty="0" smtClean="0"/>
              <a:t>zuba nosača </a:t>
            </a:r>
            <a:r>
              <a:rPr lang="hr-HR" sz="3200" dirty="0" smtClean="0"/>
              <a:t>kukica,</a:t>
            </a:r>
          </a:p>
          <a:p>
            <a:pPr lvl="1">
              <a:buFont typeface="Wingdings" pitchFamily="2" charset="2"/>
              <a:buChar char="v"/>
            </a:pPr>
            <a:r>
              <a:rPr lang="hr-HR" sz="3200" dirty="0" smtClean="0"/>
              <a:t>parodontitis </a:t>
            </a:r>
            <a:r>
              <a:rPr lang="hr-HR" sz="3200" dirty="0" smtClean="0"/>
              <a:t>zuba nosača kukica</a:t>
            </a:r>
            <a:r>
              <a:rPr lang="hr-HR" sz="3200" dirty="0" smtClean="0"/>
              <a:t>.</a:t>
            </a:r>
          </a:p>
          <a:p>
            <a:pPr lvl="1">
              <a:buNone/>
            </a:pPr>
            <a:endParaRPr lang="hr-HR" sz="3200" dirty="0" smtClean="0"/>
          </a:p>
          <a:p>
            <a:r>
              <a:rPr lang="hr-HR" sz="3200" dirty="0" smtClean="0"/>
              <a:t>Najvažnija je učestalost održavanja </a:t>
            </a:r>
            <a:r>
              <a:rPr lang="hr-HR" sz="3200" dirty="0" smtClean="0"/>
              <a:t>higijene proteza, </a:t>
            </a:r>
            <a:r>
              <a:rPr lang="hr-HR" sz="3200" dirty="0" smtClean="0"/>
              <a:t>način </a:t>
            </a:r>
            <a:r>
              <a:rPr lang="hr-HR" sz="3200" dirty="0" smtClean="0"/>
              <a:t>i </a:t>
            </a:r>
            <a:r>
              <a:rPr lang="hr-HR" sz="3200" dirty="0" smtClean="0"/>
              <a:t>sredstva </a:t>
            </a:r>
            <a:r>
              <a:rPr lang="hr-HR" sz="3200" dirty="0" smtClean="0"/>
              <a:t>koja se </a:t>
            </a:r>
            <a:r>
              <a:rPr lang="hr-HR" sz="3200" dirty="0" smtClean="0"/>
              <a:t>primjenjuju</a:t>
            </a:r>
            <a:endParaRPr lang="hr-H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5" name="Picture 2" descr="-Clinical example for a relevant plaque-related symptom: Patient with denture stomatitis manifesting as RDP-congruent redness of the palate (A, B) and after consecutive antibacterial and antifungal therapy with 0.2% chlorhexidine mouthrinse and amphotericin B for one week each (C).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8889" b="33621"/>
          <a:stretch>
            <a:fillRect/>
          </a:stretch>
        </p:blipFill>
        <p:spPr bwMode="auto">
          <a:xfrm>
            <a:off x="457200" y="304800"/>
            <a:ext cx="3733800" cy="6359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5029200" y="4114800"/>
            <a:ext cx="35052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800" dirty="0" smtClean="0"/>
              <a:t>Slika 1. </a:t>
            </a:r>
            <a:r>
              <a:rPr lang="hr-HR" sz="3200" dirty="0"/>
              <a:t>P</a:t>
            </a:r>
            <a:r>
              <a:rPr lang="hr-HR" sz="3200" dirty="0" smtClean="0"/>
              <a:t>rotetski stomatitis</a:t>
            </a:r>
            <a:r>
              <a:rPr lang="hr-HR" sz="3200" baseline="30000" dirty="0"/>
              <a:t> 1</a:t>
            </a:r>
            <a:endParaRPr lang="hr-HR" sz="3200" dirty="0" smtClean="0"/>
          </a:p>
          <a:p>
            <a:r>
              <a:rPr lang="hr-HR" sz="1200" baseline="30000" dirty="0"/>
              <a:t>1 </a:t>
            </a:r>
            <a:r>
              <a:rPr lang="hr-HR" sz="1200" dirty="0" smtClean="0"/>
              <a:t>Cieplik, Fabian &amp; Hiller, Karl-Anton &amp; Schmalz, Gottfried &amp; Mittermüller, Pauline &amp; Buchalla, Wolfgang. (2021). Non-allergy-related dental and orofacial findings in 625 patients reporting on adverse effects from dental materials. Dental Materials. 37. 10.1016/j.dental.2021.06.012.</a:t>
            </a:r>
            <a:endParaRPr lang="hr-HR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dirty="0" smtClean="0"/>
              <a:t>ISTROŠENOST MOBILNIH PROTEZA</a:t>
            </a:r>
            <a:endParaRPr lang="hr-HR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r-HR" dirty="0" smtClean="0"/>
              <a:t>Istrošenost proteza </a:t>
            </a:r>
            <a:r>
              <a:rPr lang="hr-HR" dirty="0" smtClean="0"/>
              <a:t>se odnosi na postepeno habanje i gubitak materijala proteze tokom </a:t>
            </a:r>
            <a:r>
              <a:rPr lang="hr-HR" dirty="0" smtClean="0"/>
              <a:t>vremena</a:t>
            </a:r>
          </a:p>
          <a:p>
            <a:r>
              <a:rPr lang="hr-HR" dirty="0" smtClean="0"/>
              <a:t>To može uticati </a:t>
            </a:r>
            <a:r>
              <a:rPr lang="hr-HR" dirty="0" smtClean="0"/>
              <a:t>na funkcionalnost i estetiku </a:t>
            </a:r>
            <a:r>
              <a:rPr lang="hr-HR" dirty="0" smtClean="0"/>
              <a:t>proteza</a:t>
            </a:r>
            <a:endParaRPr lang="hr-HR" dirty="0"/>
          </a:p>
        </p:txBody>
      </p:sp>
      <p:pic>
        <p:nvPicPr>
          <p:cNvPr id="19458" name="Picture 2" descr="Patients old complete denture prosthesis showing worn occlusal surfaces 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2800" y="2667001"/>
            <a:ext cx="4648200" cy="26972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533400" y="5334000"/>
            <a:ext cx="82296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800" dirty="0" smtClean="0"/>
              <a:t>Slika 2. </a:t>
            </a:r>
            <a:r>
              <a:rPr lang="hr-HR" sz="3200" dirty="0" smtClean="0"/>
              <a:t>Ist</a:t>
            </a:r>
            <a:r>
              <a:rPr lang="hr-HR" sz="3200" dirty="0" smtClean="0"/>
              <a:t>rošene okluzalne plohe akrilatnih zuba na gornjoj i donjoj totalnoj protezi</a:t>
            </a:r>
            <a:r>
              <a:rPr lang="hr-HR" sz="3200" baseline="30000" dirty="0" smtClean="0"/>
              <a:t>2</a:t>
            </a:r>
          </a:p>
          <a:p>
            <a:r>
              <a:rPr lang="hr-HR" sz="1200" baseline="30000" dirty="0" smtClean="0"/>
              <a:t>2</a:t>
            </a:r>
            <a:r>
              <a:rPr lang="en-US" sz="1200" dirty="0" err="1" smtClean="0"/>
              <a:t>Mattoo</a:t>
            </a:r>
            <a:r>
              <a:rPr lang="en-US" sz="1200" dirty="0" smtClean="0"/>
              <a:t>, </a:t>
            </a:r>
            <a:r>
              <a:rPr lang="en-US" sz="1200" dirty="0" err="1" smtClean="0"/>
              <a:t>Khurshid</a:t>
            </a:r>
            <a:r>
              <a:rPr lang="en-US" sz="1200" dirty="0" smtClean="0"/>
              <a:t> &amp; </a:t>
            </a:r>
            <a:r>
              <a:rPr lang="en-US" sz="1200" dirty="0" err="1" smtClean="0"/>
              <a:t>Mahajan</a:t>
            </a:r>
            <a:r>
              <a:rPr lang="en-US" sz="1200" dirty="0" smtClean="0"/>
              <a:t>, </a:t>
            </a:r>
            <a:r>
              <a:rPr lang="en-US" sz="1200" dirty="0" err="1" smtClean="0"/>
              <a:t>Puneet</a:t>
            </a:r>
            <a:r>
              <a:rPr lang="en-US" sz="1200" dirty="0" smtClean="0"/>
              <a:t>. (2014). Increasing the Durability of Food Platform Area in Complete Denture Prosthesis: A Clinical Case Report. 1. 56-60.</a:t>
            </a:r>
            <a:endParaRPr lang="hr-HR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85800"/>
          </a:xfrm>
        </p:spPr>
        <p:txBody>
          <a:bodyPr>
            <a:normAutofit/>
          </a:bodyPr>
          <a:lstStyle/>
          <a:p>
            <a:r>
              <a:rPr lang="hr-HR" dirty="0" smtClean="0"/>
              <a:t>MATERIJALI I METODE</a:t>
            </a:r>
            <a:endParaRPr lang="hr-HR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8382000" cy="5486400"/>
          </a:xfrm>
        </p:spPr>
        <p:txBody>
          <a:bodyPr>
            <a:noAutofit/>
          </a:bodyPr>
          <a:lstStyle/>
          <a:p>
            <a:r>
              <a:rPr lang="hr-HR" sz="2800" i="1" dirty="0" smtClean="0"/>
              <a:t>Uzorak</a:t>
            </a:r>
            <a:r>
              <a:rPr lang="hr-HR" sz="2800" dirty="0" smtClean="0"/>
              <a:t>: 30 pacijenata sa protezama (totalnim/parcijalnim</a:t>
            </a:r>
            <a:r>
              <a:rPr lang="hr-HR" sz="2800" dirty="0" smtClean="0"/>
              <a:t>)</a:t>
            </a:r>
          </a:p>
          <a:p>
            <a:endParaRPr lang="hr-HR" sz="2800" dirty="0" smtClean="0"/>
          </a:p>
          <a:p>
            <a:r>
              <a:rPr lang="hr-HR" sz="2800" i="1" dirty="0" smtClean="0"/>
              <a:t>Analizirani parametri</a:t>
            </a:r>
            <a:r>
              <a:rPr lang="hr-HR" sz="2800" dirty="0" smtClean="0"/>
              <a:t>:</a:t>
            </a:r>
          </a:p>
          <a:p>
            <a:r>
              <a:rPr lang="hr-HR" sz="2800" b="1" dirty="0" smtClean="0"/>
              <a:t>Stepen čistoće proteza </a:t>
            </a:r>
            <a:r>
              <a:rPr lang="hr-HR" sz="2800" dirty="0" smtClean="0"/>
              <a:t>– prema DCI indeksu</a:t>
            </a:r>
            <a:endParaRPr lang="hr-HR" sz="2800" dirty="0" smtClean="0"/>
          </a:p>
          <a:p>
            <a:r>
              <a:rPr lang="hr-HR" sz="2800" b="1" dirty="0" smtClean="0"/>
              <a:t>Istrošenost proteza </a:t>
            </a:r>
            <a:endParaRPr lang="hr-HR" sz="2800" b="1" dirty="0" smtClean="0"/>
          </a:p>
          <a:p>
            <a:endParaRPr lang="hr-HR" sz="2800" dirty="0" smtClean="0"/>
          </a:p>
          <a:p>
            <a:r>
              <a:rPr lang="hr-HR" sz="2800" i="1" dirty="0" smtClean="0"/>
              <a:t>Faktori uzeti u obzir tokom analize:</a:t>
            </a:r>
            <a:endParaRPr lang="hr-HR" sz="2800" dirty="0" smtClean="0"/>
          </a:p>
          <a:p>
            <a:r>
              <a:rPr lang="hr-HR" sz="2800" dirty="0" smtClean="0"/>
              <a:t>Starost proteza (vrijeme proteklo od predaje proteza), prisustvo fiksnih nadoknada u suprotnoj vilici, navike skidanja proteza tokom noći, dob i spol pacijenata</a:t>
            </a:r>
            <a:r>
              <a:rPr lang="hr-HR" sz="28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REZULTATI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4632960"/>
          </a:xfrm>
        </p:spPr>
        <p:txBody>
          <a:bodyPr>
            <a:normAutofit/>
          </a:bodyPr>
          <a:lstStyle/>
          <a:p>
            <a:r>
              <a:rPr lang="hr-HR" sz="3200" dirty="0" smtClean="0"/>
              <a:t>Nijedan od </a:t>
            </a:r>
            <a:r>
              <a:rPr lang="hr-HR" sz="3200" dirty="0" smtClean="0"/>
              <a:t>pacijenata (0%) </a:t>
            </a:r>
            <a:r>
              <a:rPr lang="hr-HR" sz="3200" dirty="0" smtClean="0"/>
              <a:t>ne pokazuje potpuno odsustvo nečistoća na svojim </a:t>
            </a:r>
            <a:r>
              <a:rPr lang="hr-HR" sz="3200" dirty="0" smtClean="0"/>
              <a:t>protezama</a:t>
            </a:r>
          </a:p>
          <a:p>
            <a:pPr>
              <a:buNone/>
            </a:pPr>
            <a:endParaRPr lang="hr-HR" sz="3200" dirty="0" smtClean="0"/>
          </a:p>
          <a:p>
            <a:r>
              <a:rPr lang="hr-HR" sz="3200" dirty="0" smtClean="0"/>
              <a:t>Najveći </a:t>
            </a:r>
            <a:r>
              <a:rPr lang="hr-HR" sz="3200" dirty="0" smtClean="0"/>
              <a:t>dio </a:t>
            </a:r>
            <a:r>
              <a:rPr lang="hr-HR" sz="3200" dirty="0" smtClean="0"/>
              <a:t>ispitanika (50%) </a:t>
            </a:r>
            <a:r>
              <a:rPr lang="hr-HR" sz="3200" dirty="0" smtClean="0"/>
              <a:t>ima umjerenu količinu nečistoća na protezama</a:t>
            </a:r>
          </a:p>
          <a:p>
            <a:endParaRPr lang="hr-HR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</p:nvPr>
        </p:nvGraphicFramePr>
        <p:xfrm>
          <a:off x="914400" y="990600"/>
          <a:ext cx="7315200" cy="4622442"/>
        </p:xfrm>
        <a:graphic>
          <a:graphicData uri="http://schemas.openxmlformats.org/drawingml/2006/table">
            <a:tbl>
              <a:tblPr/>
              <a:tblGrid>
                <a:gridCol w="3904981"/>
                <a:gridCol w="1959729"/>
                <a:gridCol w="1450490"/>
              </a:tblGrid>
              <a:tr h="11628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Stepen 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čistoće proteza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Broj pacijenata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</a:tr>
              <a:tr h="5624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Stadij 0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0.00%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2EAF1"/>
                    </a:solidFill>
                  </a:tcPr>
                </a:tc>
              </a:tr>
              <a:tr h="7782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Stadij 1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13.33%</a:t>
                      </a:r>
                      <a:endParaRPr lang="hr-HR" sz="32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82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b="1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Stadij 2</a:t>
                      </a:r>
                      <a:endParaRPr lang="hr-HR" sz="32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30.00%</a:t>
                      </a:r>
                      <a:endParaRPr lang="hr-HR" sz="32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EAF1"/>
                    </a:solidFill>
                  </a:tcPr>
                </a:tc>
              </a:tr>
              <a:tr h="7782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b="1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Stadij 3</a:t>
                      </a:r>
                      <a:endParaRPr lang="hr-HR" sz="32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50.00%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24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b="1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Stadij 4</a:t>
                      </a:r>
                      <a:endParaRPr lang="hr-HR" sz="32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32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6.67%</a:t>
                      </a:r>
                      <a:endParaRPr lang="hr-HR" sz="3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</a:tbl>
          </a:graphicData>
        </a:graphic>
      </p:graphicFrame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676400" y="5715000"/>
            <a:ext cx="6019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r-HR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Tabela 1</a:t>
            </a:r>
            <a:r>
              <a:rPr kumimoji="0" lang="hr-H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Stepen čistoće proteza</a:t>
            </a:r>
            <a:endParaRPr kumimoji="0" lang="hr-HR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/>
          </a:p>
        </p:txBody>
      </p:sp>
      <p:graphicFrame>
        <p:nvGraphicFramePr>
          <p:cNvPr id="5" name="Chart 4"/>
          <p:cNvGraphicFramePr/>
          <p:nvPr/>
        </p:nvGraphicFramePr>
        <p:xfrm>
          <a:off x="1447800" y="609600"/>
          <a:ext cx="69342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-457200" y="6019800"/>
            <a:ext cx="74639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r-H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	               </a:t>
            </a:r>
            <a:r>
              <a:rPr kumimoji="0" lang="hr-HR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Grafik 1</a:t>
            </a:r>
            <a:r>
              <a:rPr kumimoji="0" lang="hr-H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Istro</a:t>
            </a:r>
            <a:r>
              <a:rPr kumimoji="0" lang="hr-H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hr-H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enost proteza</a:t>
            </a:r>
            <a:endParaRPr kumimoji="0" lang="hr-H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/>
          </a:p>
        </p:txBody>
      </p:sp>
      <p:graphicFrame>
        <p:nvGraphicFramePr>
          <p:cNvPr id="5" name="Chart 4"/>
          <p:cNvGraphicFramePr/>
          <p:nvPr/>
        </p:nvGraphicFramePr>
        <p:xfrm>
          <a:off x="1219200" y="685800"/>
          <a:ext cx="73914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5638800"/>
            <a:ext cx="66351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r-H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	            </a:t>
            </a:r>
            <a:r>
              <a:rPr kumimoji="0" lang="hr-HR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Grafik 2.</a:t>
            </a:r>
            <a:r>
              <a:rPr kumimoji="0" lang="hr-H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Starost proteza</a:t>
            </a:r>
            <a:endParaRPr kumimoji="0" lang="hr-HR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/>
          </a:p>
        </p:txBody>
      </p:sp>
      <p:graphicFrame>
        <p:nvGraphicFramePr>
          <p:cNvPr id="5" name="Chart 4"/>
          <p:cNvGraphicFramePr/>
          <p:nvPr/>
        </p:nvGraphicFramePr>
        <p:xfrm>
          <a:off x="609600" y="609600"/>
          <a:ext cx="76962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371600" y="5791200"/>
            <a:ext cx="7384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r-HR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Grafik 3.</a:t>
            </a:r>
            <a:r>
              <a:rPr kumimoji="0" lang="hr-H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Navike skidanja proteza tokom noći</a:t>
            </a:r>
            <a:endParaRPr kumimoji="0" lang="hr-H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DISKUSIJA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295400"/>
            <a:ext cx="8229600" cy="5105400"/>
          </a:xfrm>
        </p:spPr>
        <p:txBody>
          <a:bodyPr>
            <a:noAutofit/>
          </a:bodyPr>
          <a:lstStyle/>
          <a:p>
            <a:r>
              <a:rPr lang="hr-HR" sz="3200" dirty="0" smtClean="0"/>
              <a:t>Rezultati ukazuju na </a:t>
            </a:r>
            <a:r>
              <a:rPr lang="hr-HR" sz="3200" dirty="0" smtClean="0"/>
              <a:t>potrebu za boljom edukacijom pacijenata o pravilnom održavanju higijene </a:t>
            </a:r>
            <a:r>
              <a:rPr lang="hr-HR" sz="3200" dirty="0" smtClean="0"/>
              <a:t>proteza</a:t>
            </a:r>
            <a:endParaRPr lang="hr-HR" sz="3200" dirty="0" smtClean="0"/>
          </a:p>
          <a:p>
            <a:r>
              <a:rPr lang="hr-HR" sz="3200" dirty="0" smtClean="0"/>
              <a:t>Autori sličnih radova pokazuju da vlada nedovoljno </a:t>
            </a:r>
            <a:r>
              <a:rPr lang="hr-HR" sz="3200" dirty="0" smtClean="0"/>
              <a:t>znanje i </a:t>
            </a:r>
            <a:r>
              <a:rPr lang="hr-HR" sz="3200" dirty="0" smtClean="0"/>
              <a:t>educiranost pacijenata o pravilnom održavanju proteza</a:t>
            </a:r>
          </a:p>
          <a:p>
            <a:r>
              <a:rPr lang="hr-HR" sz="3200" dirty="0" smtClean="0"/>
              <a:t>Sa </a:t>
            </a:r>
            <a:r>
              <a:rPr lang="hr-HR" sz="3200" dirty="0" smtClean="0"/>
              <a:t>starenjem, </a:t>
            </a:r>
            <a:r>
              <a:rPr lang="hr-HR" sz="3200" dirty="0" smtClean="0"/>
              <a:t>smanjuje se sposobnost </a:t>
            </a:r>
            <a:r>
              <a:rPr lang="hr-HR" sz="3200" dirty="0" smtClean="0"/>
              <a:t>finih </a:t>
            </a:r>
            <a:r>
              <a:rPr lang="hr-HR" sz="3200" dirty="0" smtClean="0"/>
              <a:t>motornih </a:t>
            </a:r>
            <a:r>
              <a:rPr lang="hr-HR" sz="3200" dirty="0" smtClean="0"/>
              <a:t>pokreta, </a:t>
            </a:r>
            <a:r>
              <a:rPr lang="hr-HR" sz="3200" dirty="0" smtClean="0"/>
              <a:t>što dovodi i </a:t>
            </a:r>
            <a:r>
              <a:rPr lang="hr-HR" sz="3200" dirty="0" smtClean="0"/>
              <a:t>do manje efikasnog održavanja higijene proteza</a:t>
            </a:r>
            <a:endParaRPr lang="hr-H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609600"/>
            <a:ext cx="8229600" cy="5547360"/>
          </a:xfrm>
        </p:spPr>
        <p:txBody>
          <a:bodyPr>
            <a:noAutofit/>
          </a:bodyPr>
          <a:lstStyle/>
          <a:p>
            <a:r>
              <a:rPr lang="hr-HR" sz="3200" dirty="0" smtClean="0"/>
              <a:t>Prisustvo fiksnih nadoknada u </a:t>
            </a:r>
            <a:r>
              <a:rPr lang="hr-HR" sz="3200" dirty="0" smtClean="0"/>
              <a:t>suprotnom zubnom luku može </a:t>
            </a:r>
            <a:r>
              <a:rPr lang="hr-HR" sz="3200" dirty="0" smtClean="0"/>
              <a:t>povećati pritisak na proteze </a:t>
            </a:r>
            <a:r>
              <a:rPr lang="hr-HR" sz="3200" dirty="0" smtClean="0"/>
              <a:t>i ubrzati njihovo trošenje</a:t>
            </a:r>
          </a:p>
          <a:p>
            <a:endParaRPr lang="hr-HR" sz="3200" dirty="0" smtClean="0"/>
          </a:p>
          <a:p>
            <a:r>
              <a:rPr lang="hr-HR" sz="3200" dirty="0" smtClean="0"/>
              <a:t>Navike skidanja proteza tokom noći takođe </a:t>
            </a:r>
            <a:r>
              <a:rPr lang="hr-HR" sz="3200" dirty="0" smtClean="0"/>
              <a:t>imaju značajan </a:t>
            </a:r>
            <a:r>
              <a:rPr lang="hr-HR" sz="3200" dirty="0" smtClean="0"/>
              <a:t>uticaj na stepen istrošenosti </a:t>
            </a:r>
            <a:r>
              <a:rPr lang="hr-HR" sz="3200" dirty="0" smtClean="0"/>
              <a:t>proteza, naročito kod starijih pacijenata </a:t>
            </a:r>
            <a:r>
              <a:rPr lang="hr-HR" sz="3200" dirty="0" smtClean="0"/>
              <a:t>koji proteze nose i dok </a:t>
            </a:r>
            <a:r>
              <a:rPr lang="hr-HR" sz="3200" dirty="0" smtClean="0"/>
              <a:t>spavaju</a:t>
            </a:r>
            <a:endParaRPr lang="hr-HR" sz="3200" dirty="0" smtClean="0"/>
          </a:p>
          <a:p>
            <a:r>
              <a:rPr lang="hr-HR" sz="3200" dirty="0" smtClean="0"/>
              <a:t>Starije proteze, sa dužim periodom korištenja, često pokazuju veći stepen </a:t>
            </a:r>
            <a:r>
              <a:rPr lang="hr-HR" sz="3200" dirty="0" smtClean="0"/>
              <a:t>istrošenosti</a:t>
            </a:r>
            <a:endParaRPr lang="hr-HR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ZAKLJUČAK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8382000" cy="4800600"/>
          </a:xfrm>
        </p:spPr>
        <p:txBody>
          <a:bodyPr>
            <a:noAutofit/>
          </a:bodyPr>
          <a:lstStyle/>
          <a:p>
            <a:r>
              <a:rPr lang="hr-HR" sz="3200" dirty="0" smtClean="0"/>
              <a:t>Stepen čistoće proteza kod ispitanika nije na zavidnom </a:t>
            </a:r>
            <a:r>
              <a:rPr lang="hr-HR" sz="3200" dirty="0" smtClean="0"/>
              <a:t>nivou</a:t>
            </a:r>
          </a:p>
          <a:p>
            <a:r>
              <a:rPr lang="hr-HR" sz="3200" dirty="0" smtClean="0"/>
              <a:t>To ukazuje </a:t>
            </a:r>
            <a:r>
              <a:rPr lang="hr-HR" sz="3200" dirty="0" smtClean="0"/>
              <a:t>na potrebu za adekvatnijim instrukcijama za pacijente u vezi sa održavanjem higijene proteza, te prevencije nastanka proteznog </a:t>
            </a:r>
            <a:r>
              <a:rPr lang="hr-HR" sz="3200" dirty="0" smtClean="0"/>
              <a:t>stomatitisa i drugih promjena</a:t>
            </a:r>
          </a:p>
          <a:p>
            <a:endParaRPr lang="hr-HR" sz="3200" dirty="0" smtClean="0"/>
          </a:p>
          <a:p>
            <a:r>
              <a:rPr lang="hr-HR" sz="3200" dirty="0" smtClean="0"/>
              <a:t>Ograničavajući </a:t>
            </a:r>
            <a:r>
              <a:rPr lang="hr-HR" sz="3200" dirty="0" smtClean="0"/>
              <a:t>faktor ove studije je mala veličina uzorka, te rezultati ne mogu biti </a:t>
            </a:r>
            <a:r>
              <a:rPr lang="hr-HR" sz="3200" dirty="0" smtClean="0"/>
              <a:t>generalizirani</a:t>
            </a:r>
            <a:endParaRPr lang="hr-HR" sz="3200" dirty="0" smtClean="0"/>
          </a:p>
          <a:p>
            <a:endParaRPr lang="hr-H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62</TotalTime>
  <Words>500</Words>
  <Application>Microsoft Office PowerPoint</Application>
  <PresentationFormat>On-screen Show (4:3)</PresentationFormat>
  <Paragraphs>75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Origin</vt:lpstr>
      <vt:lpstr>  Medicinski fakultet Univerziteta u Banjoj Luci         ČISTOĆA I ISTROŠENOST MOBILNIH ZUBNIH PROTEZA </vt:lpstr>
      <vt:lpstr>UVOD</vt:lpstr>
      <vt:lpstr>ČISTOĆA MOBILNIH PROTEZA</vt:lpstr>
      <vt:lpstr>Slide 4</vt:lpstr>
      <vt:lpstr>ISTROŠENOST MOBILNIH PROTEZA</vt:lpstr>
      <vt:lpstr>MATERIJALI I METODE</vt:lpstr>
      <vt:lpstr>REZULTATI</vt:lpstr>
      <vt:lpstr>Slide 8</vt:lpstr>
      <vt:lpstr>Slide 9</vt:lpstr>
      <vt:lpstr>Slide 10</vt:lpstr>
      <vt:lpstr>Slide 11</vt:lpstr>
      <vt:lpstr>DISKUSIJA</vt:lpstr>
      <vt:lpstr>Slide 13</vt:lpstr>
      <vt:lpstr>ZAKLJUČAK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Medicinski fakultet Univerziteta u Banjoj Luci     ČISTOĆA I ISTROŠENOST MOBILNIH ZUBNIH PROTEZA </dc:title>
  <dc:creator>Korisnik</dc:creator>
  <cp:lastModifiedBy>Korisnik</cp:lastModifiedBy>
  <cp:revision>59</cp:revision>
  <dcterms:created xsi:type="dcterms:W3CDTF">2024-03-23T13:19:32Z</dcterms:created>
  <dcterms:modified xsi:type="dcterms:W3CDTF">2024-03-23T14:22:07Z</dcterms:modified>
</cp:coreProperties>
</file>